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731" r:id="rId3"/>
    <p:sldId id="732" r:id="rId4"/>
    <p:sldId id="733" r:id="rId5"/>
    <p:sldId id="734" r:id="rId6"/>
    <p:sldId id="735" r:id="rId7"/>
    <p:sldId id="736" r:id="rId8"/>
    <p:sldId id="737" r:id="rId9"/>
    <p:sldId id="738" r:id="rId10"/>
    <p:sldId id="739" r:id="rId11"/>
    <p:sldId id="740" r:id="rId12"/>
    <p:sldId id="741" r:id="rId13"/>
    <p:sldId id="742" r:id="rId14"/>
    <p:sldId id="743" r:id="rId15"/>
    <p:sldId id="744" r:id="rId16"/>
    <p:sldId id="745" r:id="rId17"/>
    <p:sldId id="746" r:id="rId18"/>
    <p:sldId id="747" r:id="rId19"/>
  </p:sldIdLst>
  <p:sldSz cx="12192000" cy="6858000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CFF"/>
    <a:srgbClr val="FF99FF"/>
    <a:srgbClr val="FFC000"/>
    <a:srgbClr val="CC3300"/>
    <a:srgbClr val="FF9966"/>
    <a:srgbClr val="FFCC99"/>
    <a:srgbClr val="33CC33"/>
    <a:srgbClr val="A6A6A6"/>
    <a:srgbClr val="6BDB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Estilo temático 2 - Énfasis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Estilo oscuro 1 - Énfasis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145" autoAdjust="0"/>
    <p:restoredTop sz="94660"/>
  </p:normalViewPr>
  <p:slideViewPr>
    <p:cSldViewPr snapToObjects="1">
      <p:cViewPr varScale="1">
        <p:scale>
          <a:sx n="105" d="100"/>
          <a:sy n="105" d="100"/>
        </p:scale>
        <p:origin x="132" y="31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notesViewPr>
    <p:cSldViewPr snapToObjects="1">
      <p:cViewPr varScale="1">
        <p:scale>
          <a:sx n="71" d="100"/>
          <a:sy n="71" d="100"/>
        </p:scale>
        <p:origin x="-33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F6882-623C-4F59-89C4-4E5CBDBBE090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30F02F-573B-4E64-A300-A7C3838577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D25255-EE5E-40E3-B634-65B4AA002A7D}" type="datetimeFigureOut">
              <a:rPr lang="es-ES" smtClean="0"/>
              <a:pPr/>
              <a:t>21/11/2018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DDBB7FF-5F31-4F6A-871A-89C210F39D73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285728"/>
            <a:ext cx="10972800" cy="500066"/>
          </a:xfrm>
        </p:spPr>
        <p:txBody>
          <a:bodyPr>
            <a:noAutofit/>
          </a:bodyPr>
          <a:lstStyle>
            <a:lvl1pPr>
              <a:defRPr sz="3600" b="1">
                <a:ln>
                  <a:solidFill>
                    <a:srgbClr val="0070C0"/>
                  </a:solidFill>
                </a:ln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s-ES" dirty="0"/>
              <a:t>Haga clic para modificar el estilo de título del patrón</a:t>
            </a:r>
            <a:endParaRPr kumimoji="0"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09600" y="1071546"/>
            <a:ext cx="10972800" cy="5110178"/>
          </a:xfrm>
        </p:spPr>
        <p:txBody>
          <a:bodyPr/>
          <a:lstStyle>
            <a:lvl1pPr marL="0" indent="0">
              <a:buNone/>
              <a:defRPr sz="24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  <a:lvl2pPr marL="360363" indent="-268288">
              <a:buClr>
                <a:schemeClr val="accent1">
                  <a:lumMod val="40000"/>
                  <a:lumOff val="60000"/>
                </a:schemeClr>
              </a:buClr>
              <a:defRPr sz="2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2pPr>
            <a:lvl3pPr marL="627063" indent="-268288">
              <a:buClr>
                <a:srgbClr val="FFC000"/>
              </a:buClr>
              <a:buFont typeface="Constantia" pitchFamily="18" charset="0"/>
              <a:buChar char="—"/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3pPr>
            <a:lvl4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4pPr>
            <a:lvl5pPr>
              <a:defRPr sz="18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5pPr>
          </a:lstStyle>
          <a:p>
            <a:pPr lvl="0" eaLnBrk="1" latinLnBrk="0" hangingPunct="1"/>
            <a:r>
              <a:rPr lang="es-ES" dirty="0"/>
              <a:t>Haga clic para modificar el estilo de texto del patrón</a:t>
            </a:r>
          </a:p>
          <a:p>
            <a:pPr lvl="1" eaLnBrk="1" latinLnBrk="0" hangingPunct="1"/>
            <a:r>
              <a:rPr lang="es-ES" dirty="0"/>
              <a:t>Segundo nivel</a:t>
            </a:r>
          </a:p>
          <a:p>
            <a:pPr lvl="2" eaLnBrk="1" latinLnBrk="0" hangingPunct="1"/>
            <a:r>
              <a:rPr lang="es-ES" dirty="0"/>
              <a:t>Tercer nivel</a:t>
            </a:r>
          </a:p>
          <a:p>
            <a:pPr lvl="3" eaLnBrk="1" latinLnBrk="0" hangingPunct="1"/>
            <a:r>
              <a:rPr lang="es-ES" dirty="0"/>
              <a:t>Cuarto nivel</a:t>
            </a:r>
          </a:p>
          <a:p>
            <a:pPr lvl="4" eaLnBrk="1" latinLnBrk="0" hangingPunct="1"/>
            <a:r>
              <a:rPr lang="es-ES" dirty="0"/>
              <a:t>Quinto nivel</a:t>
            </a:r>
            <a:endParaRPr kumimoji="0"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271464" y="6309320"/>
            <a:ext cx="742955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s-ES" dirty="0"/>
              <a:t>Editores de Moodle 2.9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9696400" y="6309320"/>
            <a:ext cx="120012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r>
              <a:rPr lang="en-US"/>
              <a:t>Página </a:t>
            </a:r>
            <a:fld id="{042AED99-7FB4-404E-8A97-64753DCE42EC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8" name="7 Conector recto"/>
          <p:cNvCxnSpPr/>
          <p:nvPr userDrawn="1"/>
        </p:nvCxnSpPr>
        <p:spPr>
          <a:xfrm>
            <a:off x="571462" y="857232"/>
            <a:ext cx="11049077" cy="0"/>
          </a:xfrm>
          <a:prstGeom prst="line">
            <a:avLst/>
          </a:prstGeom>
          <a:ln w="28575"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0" name="9 Imagen" descr="ucmtrozo.jpg"/>
          <p:cNvPicPr>
            <a:picLocks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tretch>
            <a:fillRect/>
          </a:stretch>
        </p:blipFill>
        <p:spPr>
          <a:xfrm>
            <a:off x="11097210" y="5669280"/>
            <a:ext cx="1085850" cy="1188720"/>
          </a:xfrm>
          <a:prstGeom prst="rect">
            <a:avLst/>
          </a:prstGeom>
        </p:spPr>
      </p:pic>
      <p:sp>
        <p:nvSpPr>
          <p:cNvPr id="11" name="10 CuadroTexto"/>
          <p:cNvSpPr txBox="1"/>
          <p:nvPr userDrawn="1"/>
        </p:nvSpPr>
        <p:spPr>
          <a:xfrm>
            <a:off x="60474" y="5045881"/>
            <a:ext cx="353943" cy="1336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s-ES" sz="1100" dirty="0">
                <a:latin typeface="+mj-lt"/>
              </a:rPr>
              <a:t>Luis Hernández Yáñez</a:t>
            </a:r>
          </a:p>
        </p:txBody>
      </p:sp>
      <p:pic>
        <p:nvPicPr>
          <p:cNvPr id="32770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917" y="6382143"/>
            <a:ext cx="960166" cy="335756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</p:spTree>
  </p:cSld>
  <p:clrMapOvr>
    <a:masterClrMapping/>
  </p:clrMapOvr>
  <p:transition spd="med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25000">
              <a:schemeClr val="bg2">
                <a:tint val="83000"/>
                <a:satMod val="320000"/>
              </a:schemeClr>
            </a:gs>
            <a:gs pos="100000">
              <a:schemeClr val="bg2">
                <a:shade val="15000"/>
                <a:satMod val="32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11/21/2018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‹Nº›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sz="18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ipe dir="d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nc-sa/3.0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51648" y="1844825"/>
            <a:ext cx="7720816" cy="1152127"/>
          </a:xfrm>
        </p:spPr>
        <p:txBody>
          <a:bodyPr>
            <a:noAutofit/>
          </a:bodyPr>
          <a:lstStyle/>
          <a:p>
            <a:pPr algn="l"/>
            <a:r>
              <a:rPr lang="es-ES" sz="5400" dirty="0"/>
              <a:t>Editores de Moodle 3.4</a:t>
            </a:r>
          </a:p>
        </p:txBody>
      </p:sp>
      <p:pic>
        <p:nvPicPr>
          <p:cNvPr id="4" name="3 Imagen" descr="ucmtrozo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560496" y="5074920"/>
            <a:ext cx="1628775" cy="1783080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551384" y="642918"/>
            <a:ext cx="5925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8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Seminarios sobre la plataforma Moodle</a:t>
            </a:r>
          </a:p>
        </p:txBody>
      </p:sp>
      <p:cxnSp>
        <p:nvCxnSpPr>
          <p:cNvPr id="7" name="6 Conector recto"/>
          <p:cNvCxnSpPr/>
          <p:nvPr/>
        </p:nvCxnSpPr>
        <p:spPr>
          <a:xfrm>
            <a:off x="622822" y="1214422"/>
            <a:ext cx="964964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7 CuadroTexto"/>
          <p:cNvSpPr txBox="1">
            <a:spLocks noChangeAspect="1"/>
          </p:cNvSpPr>
          <p:nvPr/>
        </p:nvSpPr>
        <p:spPr>
          <a:xfrm>
            <a:off x="622821" y="1847839"/>
            <a:ext cx="1548000" cy="1548000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36000" rIns="36000" rtlCol="0">
            <a:noAutofit/>
          </a:bodyPr>
          <a:lstStyle/>
          <a:p>
            <a:pPr algn="ctr"/>
            <a:r>
              <a:rPr lang="es-ES" sz="8800" b="1" dirty="0">
                <a:solidFill>
                  <a:schemeClr val="bg2"/>
                </a:solidFill>
                <a:latin typeface="+mj-lt"/>
              </a:rPr>
              <a:t>CV</a:t>
            </a:r>
          </a:p>
        </p:txBody>
      </p:sp>
      <p:sp>
        <p:nvSpPr>
          <p:cNvPr id="10" name="2 Subtítulo"/>
          <p:cNvSpPr>
            <a:spLocks noGrp="1"/>
          </p:cNvSpPr>
          <p:nvPr>
            <p:ph type="subTitle" idx="1"/>
          </p:nvPr>
        </p:nvSpPr>
        <p:spPr>
          <a:xfrm>
            <a:off x="3662666" y="4157230"/>
            <a:ext cx="6681806" cy="2415042"/>
          </a:xfrm>
        </p:spPr>
        <p:txBody>
          <a:bodyPr>
            <a:normAutofit/>
          </a:bodyPr>
          <a:lstStyle/>
          <a:p>
            <a:r>
              <a:rPr lang="es-E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Campus Virtual de la UCM</a:t>
            </a:r>
            <a:br>
              <a:rPr lang="es-E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Adrián Camacho Pérez</a:t>
            </a:r>
            <a:b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Luis Hernández Yáñez</a:t>
            </a:r>
            <a:b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Facultad de Informática</a:t>
            </a:r>
            <a:br>
              <a:rPr lang="es-E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es-E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Universidad Complutense</a:t>
            </a:r>
          </a:p>
        </p:txBody>
      </p:sp>
      <p:pic>
        <p:nvPicPr>
          <p:cNvPr id="21506" name="Picture 2" descr="http://mirrors.creativecommons.org/presskit/buttons/88x31/png/by-nc-sa.eu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027" y="5983278"/>
            <a:ext cx="1343501" cy="4700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Edición del código HTML	</a:t>
            </a:r>
            <a:r>
              <a:rPr lang="es-ES_tradnl" sz="2800" dirty="0"/>
              <a:t> </a:t>
            </a:r>
            <a:r>
              <a:rPr lang="es-ES_tradnl" sz="2400" dirty="0"/>
              <a:t>Requiere conocer el lenguaje HTML</a:t>
            </a:r>
            <a:endParaRPr lang="es-ES_tradnl" sz="2400" i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1700808"/>
            <a:ext cx="338140" cy="271464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1725131"/>
            <a:ext cx="5469632" cy="440652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7896200" y="3140968"/>
            <a:ext cx="3574376" cy="190821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edición del código HTML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permite afinar el resultado final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y añadir algunas características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que el editor no permite</a:t>
            </a:r>
          </a:p>
          <a:p>
            <a:pPr>
              <a:spcAft>
                <a:spcPts val="600"/>
              </a:spcAft>
            </a:pP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HTML no es un lenguaje complicado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9073271"/>
      </p:ext>
    </p:extLst>
  </p:cSld>
  <p:clrMapOvr>
    <a:masterClrMapping/>
  </p:clrMapOvr>
  <p:transition spd="med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80047D79-CCC9-4D3B-9951-D1C453DD22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544" y="1579750"/>
            <a:ext cx="4857750" cy="214312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Otro editor de Moodle	</a:t>
            </a:r>
            <a:r>
              <a:rPr lang="es-ES_tradnl" sz="2400" dirty="0"/>
              <a:t>Preferencias (menú desplegable de usuario)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1009383" y="1916832"/>
            <a:ext cx="505274" cy="1224136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8216117" y="2674805"/>
            <a:ext cx="2824235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Arrastra para redimensionar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 área de edición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564796" y="3002558"/>
            <a:ext cx="1634102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Muestra/oculta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las otras barras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3E57604E-1F30-4D56-9A3D-731C67E40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2967" y="3583848"/>
            <a:ext cx="6153150" cy="1133475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398317987"/>
      </p:ext>
    </p:extLst>
  </p:cSld>
  <p:clrMapOvr>
    <a:masterClrMapping/>
  </p:clrMapOvr>
  <p:transition spd="med"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Herramientas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Desplegables, interruptores y botones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sp>
        <p:nvSpPr>
          <p:cNvPr id="13" name="CuadroTexto 12"/>
          <p:cNvSpPr txBox="1"/>
          <p:nvPr/>
        </p:nvSpPr>
        <p:spPr>
          <a:xfrm>
            <a:off x="2399921" y="5795972"/>
            <a:ext cx="1232069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Más estilos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2" name="Conector recto de flecha 11"/>
          <p:cNvCxnSpPr/>
          <p:nvPr/>
        </p:nvCxnSpPr>
        <p:spPr>
          <a:xfrm>
            <a:off x="3503712" y="2645461"/>
            <a:ext cx="0" cy="1772963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n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657" y="4443431"/>
            <a:ext cx="2024598" cy="1221186"/>
          </a:xfrm>
          <a:prstGeom prst="rect">
            <a:avLst/>
          </a:prstGeom>
        </p:spPr>
      </p:pic>
      <p:cxnSp>
        <p:nvCxnSpPr>
          <p:cNvPr id="15" name="Conector recto 14"/>
          <p:cNvCxnSpPr/>
          <p:nvPr/>
        </p:nvCxnSpPr>
        <p:spPr>
          <a:xfrm>
            <a:off x="4307191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4076359" y="3217477"/>
            <a:ext cx="461665" cy="79861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Negrita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7" name="Conector recto 16"/>
          <p:cNvCxnSpPr/>
          <p:nvPr/>
        </p:nvCxnSpPr>
        <p:spPr>
          <a:xfrm>
            <a:off x="4724166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4493334" y="3217477"/>
            <a:ext cx="461665" cy="7736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Cursiva</a:t>
            </a:r>
            <a:endParaRPr lang="es-E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0" name="Conector recto 19"/>
          <p:cNvCxnSpPr/>
          <p:nvPr/>
        </p:nvCxnSpPr>
        <p:spPr>
          <a:xfrm>
            <a:off x="5231343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5000511" y="3217477"/>
            <a:ext cx="461665" cy="78720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Viñetas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2" name="Conector recto 21"/>
          <p:cNvCxnSpPr/>
          <p:nvPr/>
        </p:nvCxnSpPr>
        <p:spPr>
          <a:xfrm>
            <a:off x="5663391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5432559" y="3217477"/>
            <a:ext cx="461665" cy="9510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Números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4" name="Conector recto 23"/>
          <p:cNvCxnSpPr/>
          <p:nvPr/>
        </p:nvCxnSpPr>
        <p:spPr>
          <a:xfrm>
            <a:off x="6131810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5900978" y="3217477"/>
            <a:ext cx="461665" cy="268310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Insertar/editar hipervínculo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6" name="Conector recto 25"/>
          <p:cNvCxnSpPr/>
          <p:nvPr/>
        </p:nvCxnSpPr>
        <p:spPr>
          <a:xfrm>
            <a:off x="6563595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6332763" y="3217477"/>
            <a:ext cx="461665" cy="19078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Quitar hipervínculo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8" name="Conector recto 27"/>
          <p:cNvCxnSpPr/>
          <p:nvPr/>
        </p:nvCxnSpPr>
        <p:spPr>
          <a:xfrm>
            <a:off x="7001356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6770524" y="3217477"/>
            <a:ext cx="461665" cy="26490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Evitar vínculos automáticos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0" name="Conector recto 29"/>
          <p:cNvCxnSpPr/>
          <p:nvPr/>
        </p:nvCxnSpPr>
        <p:spPr>
          <a:xfrm>
            <a:off x="7469004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7238172" y="3217477"/>
            <a:ext cx="461665" cy="15671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Insertar imagen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2" name="Conector recto 31"/>
          <p:cNvCxnSpPr/>
          <p:nvPr/>
        </p:nvCxnSpPr>
        <p:spPr>
          <a:xfrm>
            <a:off x="7896840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7666008" y="3217477"/>
            <a:ext cx="461665" cy="18877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Insertar emoticono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4" name="Conector recto 33"/>
          <p:cNvCxnSpPr/>
          <p:nvPr/>
        </p:nvCxnSpPr>
        <p:spPr>
          <a:xfrm>
            <a:off x="8312731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8081899" y="3217477"/>
            <a:ext cx="461665" cy="14713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Insertar medio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6" name="Conector recto 35"/>
          <p:cNvCxnSpPr/>
          <p:nvPr/>
        </p:nvCxnSpPr>
        <p:spPr>
          <a:xfrm>
            <a:off x="8744516" y="268266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8513684" y="3217477"/>
            <a:ext cx="461665" cy="296427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Gestionar archivos incrustados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AAA4BA8B-4934-464D-A2BE-036B45784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0525" y="2197005"/>
            <a:ext cx="6572851" cy="4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20570"/>
      </p:ext>
    </p:extLst>
  </p:cSld>
  <p:clrMapOvr>
    <a:masterClrMapping/>
  </p:clrMapOvr>
  <p:transition spd="med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Hipervínculos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1628800"/>
            <a:ext cx="4486308" cy="411483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3789040"/>
            <a:ext cx="3124223" cy="5143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952" y="1652613"/>
            <a:ext cx="4676809" cy="4091017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7536160" y="1922808"/>
            <a:ext cx="1224136" cy="216024"/>
          </a:xfrm>
          <a:prstGeom prst="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10628418" y="1707654"/>
            <a:ext cx="1156214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Usuarios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avanzados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8" name="Conector recto 37"/>
          <p:cNvCxnSpPr>
            <a:stCxn id="8" idx="3"/>
          </p:cNvCxnSpPr>
          <p:nvPr/>
        </p:nvCxnSpPr>
        <p:spPr>
          <a:xfrm>
            <a:off x="8760296" y="2030820"/>
            <a:ext cx="1800200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9697823"/>
      </p:ext>
    </p:extLst>
  </p:cSld>
  <p:clrMapOvr>
    <a:masterClrMapping/>
  </p:clrMapOvr>
  <p:transition spd="med"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Imágenes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700808"/>
            <a:ext cx="4667284" cy="3952904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711" y="1692466"/>
            <a:ext cx="4676809" cy="3948141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3371528" y="3701704"/>
            <a:ext cx="1660326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Mismo selector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archivos que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 HTML </a:t>
            </a:r>
            <a:r>
              <a:rPr lang="es-ES_trad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Atto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4223792" y="2534728"/>
            <a:ext cx="0" cy="1208808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1868012"/>
      </p:ext>
    </p:extLst>
  </p:cSld>
  <p:clrMapOvr>
    <a:masterClrMapping/>
  </p:clrMapOvr>
  <p:transition spd="med"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Emoticonos y medios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1772816"/>
            <a:ext cx="2490806" cy="409101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077" y="1792096"/>
            <a:ext cx="3999315" cy="4071737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6744072" y="3573016"/>
            <a:ext cx="1660326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Mismo selector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 archivos que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con HTML </a:t>
            </a:r>
            <a:r>
              <a:rPr lang="es-ES_tradnl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Atto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3" name="Conector recto de flecha 12"/>
          <p:cNvCxnSpPr/>
          <p:nvPr/>
        </p:nvCxnSpPr>
        <p:spPr>
          <a:xfrm flipV="1">
            <a:off x="7596336" y="2406040"/>
            <a:ext cx="0" cy="1208808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0706428"/>
      </p:ext>
    </p:extLst>
  </p:cSld>
  <p:clrMapOvr>
    <a:masterClrMapping/>
  </p:clrMapOvr>
  <p:transition spd="med"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Más barras de herramientas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3071144"/>
            <a:ext cx="7819857" cy="1449535"/>
          </a:xfrm>
          <a:prstGeom prst="rect">
            <a:avLst/>
          </a:prstGeom>
        </p:spPr>
      </p:pic>
      <p:sp>
        <p:nvSpPr>
          <p:cNvPr id="9" name="Rectángulo 8"/>
          <p:cNvSpPr/>
          <p:nvPr/>
        </p:nvSpPr>
        <p:spPr>
          <a:xfrm>
            <a:off x="1511392" y="3112976"/>
            <a:ext cx="6358200" cy="432000"/>
          </a:xfrm>
          <a:prstGeom prst="rect">
            <a:avLst/>
          </a:prstGeom>
          <a:solidFill>
            <a:schemeClr val="tx1">
              <a:lumMod val="95000"/>
              <a:alpha val="60000"/>
            </a:schemeClr>
          </a:solidFill>
          <a:ln w="38100">
            <a:noFill/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965" y="3071144"/>
            <a:ext cx="1824051" cy="1366847"/>
          </a:xfrm>
          <a:prstGeom prst="rect">
            <a:avLst/>
          </a:prstGeom>
        </p:spPr>
      </p:pic>
      <p:cxnSp>
        <p:nvCxnSpPr>
          <p:cNvPr id="15" name="Conector recto 14"/>
          <p:cNvCxnSpPr/>
          <p:nvPr/>
        </p:nvCxnSpPr>
        <p:spPr>
          <a:xfrm flipV="1">
            <a:off x="6665356" y="3215160"/>
            <a:ext cx="0" cy="539407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V="1">
            <a:off x="7272032" y="3215160"/>
            <a:ext cx="0" cy="539407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6654136" y="3215160"/>
            <a:ext cx="3127830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10039067" y="2623766"/>
            <a:ext cx="130984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Más colores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3" name="Conector recto 22"/>
          <p:cNvCxnSpPr/>
          <p:nvPr/>
        </p:nvCxnSpPr>
        <p:spPr>
          <a:xfrm>
            <a:off x="4238600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CuadroTexto 23"/>
          <p:cNvSpPr txBox="1"/>
          <p:nvPr/>
        </p:nvSpPr>
        <p:spPr>
          <a:xfrm>
            <a:off x="4007768" y="4841922"/>
            <a:ext cx="461665" cy="13458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Código HTML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5" name="Conector recto 24"/>
          <p:cNvCxnSpPr>
            <a:endCxn id="26" idx="0"/>
          </p:cNvCxnSpPr>
          <p:nvPr/>
        </p:nvCxnSpPr>
        <p:spPr>
          <a:xfrm flipV="1">
            <a:off x="1742224" y="2792487"/>
            <a:ext cx="0" cy="868274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 rot="10800000">
            <a:off x="1511392" y="1826517"/>
            <a:ext cx="461665" cy="96597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Deshacer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4" name="CuadroTexto 33"/>
          <p:cNvSpPr txBox="1"/>
          <p:nvPr/>
        </p:nvSpPr>
        <p:spPr>
          <a:xfrm rot="10800000">
            <a:off x="1904728" y="1937958"/>
            <a:ext cx="461665" cy="8545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Rehacer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5" name="Conector recto 34"/>
          <p:cNvCxnSpPr>
            <a:endCxn id="36" idx="0"/>
          </p:cNvCxnSpPr>
          <p:nvPr/>
        </p:nvCxnSpPr>
        <p:spPr>
          <a:xfrm flipV="1">
            <a:off x="2597225" y="2792487"/>
            <a:ext cx="0" cy="868274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uadroTexto 35"/>
          <p:cNvSpPr txBox="1"/>
          <p:nvPr/>
        </p:nvSpPr>
        <p:spPr>
          <a:xfrm rot="10800000">
            <a:off x="2366393" y="1713987"/>
            <a:ext cx="461665" cy="10785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Subrayado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7" name="Conector recto 36"/>
          <p:cNvCxnSpPr>
            <a:endCxn id="38" idx="0"/>
          </p:cNvCxnSpPr>
          <p:nvPr/>
        </p:nvCxnSpPr>
        <p:spPr>
          <a:xfrm flipV="1">
            <a:off x="3013064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uadroTexto 37"/>
          <p:cNvSpPr txBox="1"/>
          <p:nvPr/>
        </p:nvSpPr>
        <p:spPr>
          <a:xfrm rot="10800000">
            <a:off x="2782232" y="1921478"/>
            <a:ext cx="461665" cy="871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Tachado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9" name="Conector recto 38"/>
          <p:cNvCxnSpPr>
            <a:endCxn id="40" idx="0"/>
          </p:cNvCxnSpPr>
          <p:nvPr/>
        </p:nvCxnSpPr>
        <p:spPr>
          <a:xfrm flipV="1">
            <a:off x="3409110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CuadroTexto 39"/>
          <p:cNvSpPr txBox="1"/>
          <p:nvPr/>
        </p:nvSpPr>
        <p:spPr>
          <a:xfrm rot="10800000">
            <a:off x="3178278" y="1788044"/>
            <a:ext cx="461665" cy="10044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Subíndice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1" name="Conector recto 40"/>
          <p:cNvCxnSpPr>
            <a:endCxn id="42" idx="0"/>
          </p:cNvCxnSpPr>
          <p:nvPr/>
        </p:nvCxnSpPr>
        <p:spPr>
          <a:xfrm flipV="1">
            <a:off x="3776935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uadroTexto 41"/>
          <p:cNvSpPr txBox="1"/>
          <p:nvPr/>
        </p:nvSpPr>
        <p:spPr>
          <a:xfrm rot="10800000">
            <a:off x="3546103" y="1592478"/>
            <a:ext cx="461665" cy="1200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Superíndice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3" name="Conector recto 42"/>
          <p:cNvCxnSpPr>
            <a:endCxn id="44" idx="0"/>
          </p:cNvCxnSpPr>
          <p:nvPr/>
        </p:nvCxnSpPr>
        <p:spPr>
          <a:xfrm flipV="1">
            <a:off x="4242600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/>
          <p:cNvSpPr txBox="1"/>
          <p:nvPr/>
        </p:nvSpPr>
        <p:spPr>
          <a:xfrm rot="10800000">
            <a:off x="4011768" y="1834852"/>
            <a:ext cx="461665" cy="95763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Izquierda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5" name="Conector recto 44"/>
          <p:cNvCxnSpPr>
            <a:endCxn id="46" idx="0"/>
          </p:cNvCxnSpPr>
          <p:nvPr/>
        </p:nvCxnSpPr>
        <p:spPr>
          <a:xfrm flipV="1">
            <a:off x="4656795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 rot="10800000">
            <a:off x="4425963" y="1834980"/>
            <a:ext cx="461665" cy="95750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Centrado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7" name="Conector recto 46"/>
          <p:cNvCxnSpPr>
            <a:endCxn id="48" idx="0"/>
          </p:cNvCxnSpPr>
          <p:nvPr/>
        </p:nvCxnSpPr>
        <p:spPr>
          <a:xfrm flipV="1">
            <a:off x="5057528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/>
          <p:cNvSpPr txBox="1"/>
          <p:nvPr/>
        </p:nvSpPr>
        <p:spPr>
          <a:xfrm rot="10800000">
            <a:off x="4826696" y="1919298"/>
            <a:ext cx="461665" cy="87318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Derecha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9" name="Conector recto 48"/>
          <p:cNvCxnSpPr>
            <a:endCxn id="50" idx="0"/>
          </p:cNvCxnSpPr>
          <p:nvPr/>
        </p:nvCxnSpPr>
        <p:spPr>
          <a:xfrm flipV="1">
            <a:off x="5513412" y="2792486"/>
            <a:ext cx="0" cy="868275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 rot="10800000">
            <a:off x="5282580" y="1326379"/>
            <a:ext cx="461665" cy="1466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Menos sangría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1" name="Conector recto 50"/>
          <p:cNvCxnSpPr>
            <a:endCxn id="52" idx="0"/>
          </p:cNvCxnSpPr>
          <p:nvPr/>
        </p:nvCxnSpPr>
        <p:spPr>
          <a:xfrm flipV="1">
            <a:off x="5890652" y="2792487"/>
            <a:ext cx="0" cy="868274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 rot="10800000">
            <a:off x="5659820" y="1574846"/>
            <a:ext cx="461665" cy="121764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Más sangría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3" name="Conector recto 52"/>
          <p:cNvCxnSpPr>
            <a:endCxn id="54" idx="0"/>
          </p:cNvCxnSpPr>
          <p:nvPr/>
        </p:nvCxnSpPr>
        <p:spPr>
          <a:xfrm flipV="1">
            <a:off x="7672569" y="2792487"/>
            <a:ext cx="0" cy="868274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53"/>
          <p:cNvSpPr txBox="1"/>
          <p:nvPr/>
        </p:nvSpPr>
        <p:spPr>
          <a:xfrm rot="10800000">
            <a:off x="7441737" y="1539965"/>
            <a:ext cx="461665" cy="125252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Izda. a dcha.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5" name="Conector recto 54"/>
          <p:cNvCxnSpPr>
            <a:endCxn id="56" idx="0"/>
          </p:cNvCxnSpPr>
          <p:nvPr/>
        </p:nvCxnSpPr>
        <p:spPr>
          <a:xfrm flipV="1">
            <a:off x="8063284" y="2792487"/>
            <a:ext cx="0" cy="868274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CuadroTexto 55"/>
          <p:cNvSpPr txBox="1"/>
          <p:nvPr/>
        </p:nvSpPr>
        <p:spPr>
          <a:xfrm rot="10800000">
            <a:off x="7832452" y="1523935"/>
            <a:ext cx="461665" cy="126855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Dcha. a izda.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7" name="Conector recto 56"/>
          <p:cNvCxnSpPr/>
          <p:nvPr/>
        </p:nvCxnSpPr>
        <p:spPr>
          <a:xfrm flipV="1">
            <a:off x="2147512" y="2792488"/>
            <a:ext cx="0" cy="86827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Imagen 7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715" y="4723631"/>
            <a:ext cx="1219209" cy="1404948"/>
          </a:xfrm>
          <a:prstGeom prst="rect">
            <a:avLst/>
          </a:prstGeom>
        </p:spPr>
      </p:pic>
      <p:pic>
        <p:nvPicPr>
          <p:cNvPr id="76" name="Imagen 7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8424" y="4704581"/>
            <a:ext cx="1457336" cy="1443048"/>
          </a:xfrm>
          <a:prstGeom prst="rect">
            <a:avLst/>
          </a:prstGeom>
        </p:spPr>
      </p:pic>
      <p:cxnSp>
        <p:nvCxnSpPr>
          <p:cNvPr id="77" name="Conector recto 76"/>
          <p:cNvCxnSpPr/>
          <p:nvPr/>
        </p:nvCxnSpPr>
        <p:spPr>
          <a:xfrm flipH="1">
            <a:off x="3409110" y="4372850"/>
            <a:ext cx="454642" cy="579877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ector recto 77"/>
          <p:cNvCxnSpPr/>
          <p:nvPr/>
        </p:nvCxnSpPr>
        <p:spPr>
          <a:xfrm flipH="1">
            <a:off x="1847528" y="4372850"/>
            <a:ext cx="780136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/>
          <p:cNvCxnSpPr/>
          <p:nvPr/>
        </p:nvCxnSpPr>
        <p:spPr>
          <a:xfrm>
            <a:off x="4628303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CuadroTexto 81"/>
          <p:cNvSpPr txBox="1"/>
          <p:nvPr/>
        </p:nvSpPr>
        <p:spPr>
          <a:xfrm>
            <a:off x="4397471" y="4841922"/>
            <a:ext cx="461665" cy="7155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Buscar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83" name="Conector recto 82"/>
          <p:cNvCxnSpPr/>
          <p:nvPr/>
        </p:nvCxnSpPr>
        <p:spPr>
          <a:xfrm>
            <a:off x="5051747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CuadroTexto 83"/>
          <p:cNvSpPr txBox="1"/>
          <p:nvPr/>
        </p:nvSpPr>
        <p:spPr>
          <a:xfrm>
            <a:off x="4820915" y="4841922"/>
            <a:ext cx="461665" cy="119212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Reemplazar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85" name="Conector recto 84"/>
          <p:cNvCxnSpPr/>
          <p:nvPr/>
        </p:nvCxnSpPr>
        <p:spPr>
          <a:xfrm>
            <a:off x="5479671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uadroTexto 85"/>
          <p:cNvSpPr txBox="1"/>
          <p:nvPr/>
        </p:nvSpPr>
        <p:spPr>
          <a:xfrm>
            <a:off x="5248839" y="4841922"/>
            <a:ext cx="461665" cy="15258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Espacio &amp;</a:t>
            </a:r>
            <a:r>
              <a:rPr lang="es-ES_tradn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nbsp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;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87" name="Conector recto 86"/>
          <p:cNvCxnSpPr/>
          <p:nvPr/>
        </p:nvCxnSpPr>
        <p:spPr>
          <a:xfrm>
            <a:off x="5869374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CuadroTexto 87"/>
          <p:cNvSpPr txBox="1"/>
          <p:nvPr/>
        </p:nvSpPr>
        <p:spPr>
          <a:xfrm>
            <a:off x="5638542" y="4841922"/>
            <a:ext cx="461665" cy="168969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Carácter especial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89" name="Conector recto 88"/>
          <p:cNvCxnSpPr/>
          <p:nvPr/>
        </p:nvCxnSpPr>
        <p:spPr>
          <a:xfrm>
            <a:off x="6289552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CuadroTexto 89"/>
          <p:cNvSpPr txBox="1"/>
          <p:nvPr/>
        </p:nvSpPr>
        <p:spPr>
          <a:xfrm>
            <a:off x="6058720" y="4841922"/>
            <a:ext cx="461665" cy="13450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Insertar tabla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1" name="Conector recto 90"/>
          <p:cNvCxnSpPr/>
          <p:nvPr/>
        </p:nvCxnSpPr>
        <p:spPr>
          <a:xfrm>
            <a:off x="6722936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CuadroTexto 91"/>
          <p:cNvSpPr txBox="1"/>
          <p:nvPr/>
        </p:nvSpPr>
        <p:spPr>
          <a:xfrm>
            <a:off x="6492104" y="4841922"/>
            <a:ext cx="461665" cy="146738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Limpiar código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3" name="Conector recto 92"/>
          <p:cNvCxnSpPr/>
          <p:nvPr/>
        </p:nvCxnSpPr>
        <p:spPr>
          <a:xfrm>
            <a:off x="7126411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CuadroTexto 93"/>
          <p:cNvSpPr txBox="1"/>
          <p:nvPr/>
        </p:nvSpPr>
        <p:spPr>
          <a:xfrm>
            <a:off x="6895579" y="4841922"/>
            <a:ext cx="461665" cy="16027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Limpiar formato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5" name="Conector recto 94"/>
          <p:cNvCxnSpPr/>
          <p:nvPr/>
        </p:nvCxnSpPr>
        <p:spPr>
          <a:xfrm>
            <a:off x="7528246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CuadroTexto 95"/>
          <p:cNvSpPr txBox="1"/>
          <p:nvPr/>
        </p:nvSpPr>
        <p:spPr>
          <a:xfrm>
            <a:off x="7297414" y="4841922"/>
            <a:ext cx="461665" cy="173502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Pegar texto plano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7" name="Conector recto 96"/>
          <p:cNvCxnSpPr/>
          <p:nvPr/>
        </p:nvCxnSpPr>
        <p:spPr>
          <a:xfrm>
            <a:off x="7922429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CuadroTexto 97"/>
          <p:cNvSpPr txBox="1"/>
          <p:nvPr/>
        </p:nvSpPr>
        <p:spPr>
          <a:xfrm>
            <a:off x="7691597" y="4841922"/>
            <a:ext cx="461665" cy="180344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Pegar desde Word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99" name="Conector recto 98"/>
          <p:cNvCxnSpPr/>
          <p:nvPr/>
        </p:nvCxnSpPr>
        <p:spPr>
          <a:xfrm>
            <a:off x="8373497" y="437285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CuadroTexto 99"/>
          <p:cNvSpPr txBox="1"/>
          <p:nvPr/>
        </p:nvSpPr>
        <p:spPr>
          <a:xfrm>
            <a:off x="8142665" y="4815672"/>
            <a:ext cx="461665" cy="176606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Pantalla completa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76312493"/>
      </p:ext>
    </p:extLst>
  </p:cSld>
  <p:clrMapOvr>
    <a:masterClrMapping/>
  </p:clrMapOvr>
  <p:transition spd="med"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TinyMCE HTML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Más herramientas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04" y="1615433"/>
            <a:ext cx="4081492" cy="1885964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704" y="3633069"/>
            <a:ext cx="4091017" cy="189072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697" y="1207386"/>
            <a:ext cx="5319751" cy="27908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7452" y="2141510"/>
            <a:ext cx="3741156" cy="34922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692" y="2996952"/>
            <a:ext cx="3900516" cy="331948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9169286"/>
      </p:ext>
    </p:extLst>
  </p:cSld>
  <p:clrMapOvr>
    <a:masterClrMapping/>
  </p:clrMapOvr>
  <p:transition spd="med"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Editores de Moodle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 defTabSz="111125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  <a:tabLst>
                <a:tab pos="10800000" algn="r"/>
              </a:tabLst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¿Cuál elegir?</a:t>
            </a:r>
            <a:endParaRPr lang="es-ES_tradnl" sz="2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Es cuestión de gustos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HTML Atto está más actualizado en Moodle 3.4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620423"/>
              </p:ext>
            </p:extLst>
          </p:nvPr>
        </p:nvGraphicFramePr>
        <p:xfrm>
          <a:off x="2819636" y="2933276"/>
          <a:ext cx="6552728" cy="2727972"/>
        </p:xfrm>
        <a:graphic>
          <a:graphicData uri="http://schemas.openxmlformats.org/drawingml/2006/table">
            <a:tbl>
              <a:tblPr firstRow="1" bandRow="1"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1695213">
                  <a:extLst>
                    <a:ext uri="{9D8B030D-6E8A-4147-A177-3AD203B41FA5}">
                      <a16:colId xmlns:a16="http://schemas.microsoft.com/office/drawing/2014/main" val="1041427943"/>
                    </a:ext>
                  </a:extLst>
                </a:gridCol>
                <a:gridCol w="4857515">
                  <a:extLst>
                    <a:ext uri="{9D8B030D-6E8A-4147-A177-3AD203B41FA5}">
                      <a16:colId xmlns:a16="http://schemas.microsoft.com/office/drawing/2014/main" val="1151259503"/>
                    </a:ext>
                  </a:extLst>
                </a:gridCol>
              </a:tblGrid>
              <a:tr h="136398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TinyMCE</a:t>
                      </a:r>
                      <a:endParaRPr lang="es-ES" sz="2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Mayor gama de colores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Mayor número de estilos de párrafo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Más opciones para usuarios avanzados</a:t>
                      </a:r>
                      <a:endParaRPr lang="es-ES" sz="2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5397438"/>
                  </a:ext>
                </a:extLst>
              </a:tr>
              <a:tr h="136398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HTML </a:t>
                      </a:r>
                      <a:r>
                        <a:rPr lang="es-ES_tradnl" sz="2000" dirty="0" err="1">
                          <a:latin typeface="+mj-lt"/>
                        </a:rPr>
                        <a:t>Atto</a:t>
                      </a:r>
                      <a:endParaRPr lang="es-ES" sz="2000" dirty="0">
                        <a:latin typeface="+mj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dirty="0">
                          <a:latin typeface="+mj-lt"/>
                        </a:rPr>
                        <a:t>Permite arrastrar</a:t>
                      </a:r>
                      <a:r>
                        <a:rPr lang="es-ES_tradnl" sz="2000" baseline="0" dirty="0">
                          <a:latin typeface="+mj-lt"/>
                        </a:rPr>
                        <a:t> y soltar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baseline="0" dirty="0">
                          <a:latin typeface="+mj-lt"/>
                        </a:rPr>
                        <a:t>Útil editor de ecuaciones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lang="es-ES_tradnl" sz="2000" baseline="0" dirty="0">
                          <a:latin typeface="+mj-lt"/>
                        </a:rPr>
                        <a:t>Opciones de accesibilidad</a:t>
                      </a:r>
                      <a:endParaRPr lang="es-ES" sz="2000" dirty="0">
                        <a:latin typeface="+mj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143049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441321"/>
      </p:ext>
    </p:extLst>
  </p:cSld>
  <p:clrMapOvr>
    <a:masterClrMapping/>
  </p:clrMapOvr>
  <p:transition spd="med"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2.9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</a:pPr>
            <a:r>
              <a:rPr lang="es-ES" sz="28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Generación de contenidos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Desde una sencilla frase a toda una composición multimedia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En nuestra plataforma están disponibles dos editores:</a:t>
            </a:r>
          </a:p>
          <a:p>
            <a:pPr marL="714375" lvl="1" indent="-265113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_tradnl" sz="2200" dirty="0"/>
              <a:t>HTML </a:t>
            </a:r>
            <a:r>
              <a:rPr lang="es-ES_tradnl" sz="2200" dirty="0" err="1"/>
              <a:t>Atto</a:t>
            </a:r>
            <a:r>
              <a:rPr lang="es-ES_tradnl" sz="2200" dirty="0"/>
              <a:t> (por defecto)</a:t>
            </a:r>
          </a:p>
          <a:p>
            <a:pPr marL="714375" lvl="1" indent="-265113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s-ES_tradnl" sz="2200" dirty="0" err="1"/>
              <a:t>TinyMCE</a:t>
            </a:r>
            <a:r>
              <a:rPr lang="es-ES_tradnl" sz="2200" dirty="0"/>
              <a:t> HTML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(Se puede poner simplemente un editor de texto simple)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Código HTML que se inserta en las páginas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Para elegir el editor que se quiere usar: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Menú desplegable de usuario (arriba derecha)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>
                <a:sym typeface="Wingdings" panose="05000000000000000000" pitchFamily="2" charset="2"/>
              </a:rPr>
              <a:t>Preferencias  Configuración del editor</a:t>
            </a:r>
            <a:endParaRPr lang="es-ES" sz="2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6400" y="1692124"/>
            <a:ext cx="1269317" cy="221645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7" name="Conector recto de flecha 6"/>
          <p:cNvCxnSpPr/>
          <p:nvPr/>
        </p:nvCxnSpPr>
        <p:spPr>
          <a:xfrm>
            <a:off x="8921982" y="3284984"/>
            <a:ext cx="774418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>
            <a:extLst>
              <a:ext uri="{FF2B5EF4-FFF2-40B4-BE49-F238E27FC236}">
                <a16:creationId xmlns:a16="http://schemas.microsoft.com/office/drawing/2014/main" id="{841137A6-F248-4A54-B7AC-CB0DB27131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5128" y="4376239"/>
            <a:ext cx="4048125" cy="1257300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51CC66E-C265-4BEB-A10B-42559B5FB5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0923" y="2051961"/>
            <a:ext cx="5695950" cy="40005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9601200" cy="5110178"/>
          </a:xfrm>
        </p:spPr>
        <p:txBody>
          <a:bodyPr>
            <a:noAutofit/>
          </a:bodyPr>
          <a:lstStyle/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Por ejemplo, nuevo mensaje en un foro…</a:t>
            </a:r>
            <a:endParaRPr lang="es-ES" sz="2200" dirty="0"/>
          </a:p>
        </p:txBody>
      </p:sp>
      <p:sp>
        <p:nvSpPr>
          <p:cNvPr id="9" name="Rectángulo 8"/>
          <p:cNvSpPr/>
          <p:nvPr/>
        </p:nvSpPr>
        <p:spPr>
          <a:xfrm>
            <a:off x="1125842" y="2537860"/>
            <a:ext cx="5466111" cy="2808312"/>
          </a:xfrm>
          <a:prstGeom prst="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cxnSp>
        <p:nvCxnSpPr>
          <p:cNvPr id="12" name="Conector recto 11"/>
          <p:cNvCxnSpPr/>
          <p:nvPr/>
        </p:nvCxnSpPr>
        <p:spPr>
          <a:xfrm>
            <a:off x="6665566" y="3776116"/>
            <a:ext cx="587148" cy="0"/>
          </a:xfrm>
          <a:prstGeom prst="line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7305090" y="3591542"/>
            <a:ext cx="808363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Editor</a:t>
            </a:r>
            <a:endParaRPr lang="es-E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177814" y="2706300"/>
            <a:ext cx="288032" cy="288032"/>
          </a:xfrm>
          <a:prstGeom prst="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cxnSp>
        <p:nvCxnSpPr>
          <p:cNvPr id="16" name="Conector recto de flecha 15"/>
          <p:cNvCxnSpPr/>
          <p:nvPr/>
        </p:nvCxnSpPr>
        <p:spPr>
          <a:xfrm>
            <a:off x="1580708" y="3301572"/>
            <a:ext cx="3675345" cy="1174598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2316769" y="4077073"/>
            <a:ext cx="1742849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Muestra/oculta</a:t>
            </a:r>
            <a:b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 segunda barra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8544272" y="1505971"/>
            <a:ext cx="2862963" cy="12003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Introducción de texto</a:t>
            </a:r>
            <a:b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como en cualquier</a:t>
            </a:r>
            <a:b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otro editor</a:t>
            </a:r>
            <a:endParaRPr lang="es-E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69816553-CE4C-4323-ADBC-FCB7041913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4905" y="4515680"/>
            <a:ext cx="6696075" cy="819150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3766380129"/>
      </p:ext>
    </p:extLst>
  </p:cSld>
  <p:clrMapOvr>
    <a:masterClrMapping/>
  </p:clrMapOvr>
  <p:transition spd="med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Herramientas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Desplegables, interruptores y botones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4241443"/>
            <a:ext cx="1543061" cy="13477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Conector recto 9"/>
          <p:cNvCxnSpPr>
            <a:endCxn id="7" idx="0"/>
          </p:cNvCxnSpPr>
          <p:nvPr/>
        </p:nvCxnSpPr>
        <p:spPr>
          <a:xfrm>
            <a:off x="2387130" y="2657266"/>
            <a:ext cx="15905" cy="1584176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2798440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uadroTexto 19"/>
          <p:cNvSpPr txBox="1"/>
          <p:nvPr/>
        </p:nvSpPr>
        <p:spPr>
          <a:xfrm>
            <a:off x="2567608" y="3192076"/>
            <a:ext cx="461665" cy="79861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Negrita</a:t>
            </a:r>
            <a:endParaRPr lang="es-E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1" name="Conector recto 20"/>
          <p:cNvCxnSpPr/>
          <p:nvPr/>
        </p:nvCxnSpPr>
        <p:spPr>
          <a:xfrm>
            <a:off x="3272879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3042047" y="3192075"/>
            <a:ext cx="461665" cy="77361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Cursiva</a:t>
            </a:r>
            <a:endParaRPr lang="es-E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6480" y="3194537"/>
            <a:ext cx="495304" cy="17192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24" name="Conector recto 23"/>
          <p:cNvCxnSpPr/>
          <p:nvPr/>
        </p:nvCxnSpPr>
        <p:spPr>
          <a:xfrm>
            <a:off x="3904132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Imagen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552" y="3194537"/>
            <a:ext cx="495304" cy="17192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28" name="Conector recto 27"/>
          <p:cNvCxnSpPr/>
          <p:nvPr/>
        </p:nvCxnSpPr>
        <p:spPr>
          <a:xfrm>
            <a:off x="4552204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>
            <a:off x="5145087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4914255" y="3192075"/>
            <a:ext cx="461665" cy="78720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Viñetas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1" name="Conector recto 30"/>
          <p:cNvCxnSpPr/>
          <p:nvPr/>
        </p:nvCxnSpPr>
        <p:spPr>
          <a:xfrm>
            <a:off x="5583859" y="2657267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/>
          <p:cNvSpPr txBox="1"/>
          <p:nvPr/>
        </p:nvSpPr>
        <p:spPr>
          <a:xfrm>
            <a:off x="5353027" y="3192075"/>
            <a:ext cx="461665" cy="95103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Números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3" name="Imagen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872" y="4405817"/>
            <a:ext cx="2851042" cy="185814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34" name="Conector recto 33"/>
          <p:cNvCxnSpPr/>
          <p:nvPr/>
        </p:nvCxnSpPr>
        <p:spPr>
          <a:xfrm>
            <a:off x="6349517" y="2637600"/>
            <a:ext cx="0" cy="1707837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6809060" y="2637600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6535924" y="3161670"/>
            <a:ext cx="461665" cy="111921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Desenlazar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96" y="3539071"/>
            <a:ext cx="3138829" cy="27116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39" name="Conector recto 38"/>
          <p:cNvCxnSpPr/>
          <p:nvPr/>
        </p:nvCxnSpPr>
        <p:spPr>
          <a:xfrm>
            <a:off x="7392144" y="2595436"/>
            <a:ext cx="0" cy="853918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ector recto 41"/>
          <p:cNvCxnSpPr>
            <a:cxnSpLocks/>
          </p:cNvCxnSpPr>
          <p:nvPr/>
        </p:nvCxnSpPr>
        <p:spPr>
          <a:xfrm>
            <a:off x="7990893" y="2657266"/>
            <a:ext cx="979296" cy="479789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/>
          <p:cNvSpPr txBox="1"/>
          <p:nvPr/>
        </p:nvSpPr>
        <p:spPr>
          <a:xfrm>
            <a:off x="5887852" y="3192075"/>
            <a:ext cx="461665" cy="7030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Enlace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5" name="CuadroTexto 44"/>
          <p:cNvSpPr txBox="1"/>
          <p:nvPr/>
        </p:nvSpPr>
        <p:spPr>
          <a:xfrm>
            <a:off x="7450194" y="3137055"/>
            <a:ext cx="88165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Imagen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9208567" y="2159292"/>
            <a:ext cx="1271502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Multimedia</a:t>
            </a:r>
            <a:endParaRPr lang="es-ES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9" name="Conector recto de flecha 48"/>
          <p:cNvCxnSpPr/>
          <p:nvPr/>
        </p:nvCxnSpPr>
        <p:spPr>
          <a:xfrm flipH="1" flipV="1">
            <a:off x="8544272" y="4748487"/>
            <a:ext cx="1728799" cy="20989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10239819" y="4574315"/>
            <a:ext cx="1556836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¡Accesibilidad!</a:t>
            </a:r>
            <a:endParaRPr lang="es-E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3" name="Rectángulo redondeado 52"/>
          <p:cNvSpPr/>
          <p:nvPr/>
        </p:nvSpPr>
        <p:spPr>
          <a:xfrm>
            <a:off x="7265092" y="4241442"/>
            <a:ext cx="1139896" cy="203641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54" name="Rectángulo redondeado 53"/>
          <p:cNvSpPr/>
          <p:nvPr/>
        </p:nvSpPr>
        <p:spPr>
          <a:xfrm>
            <a:off x="5302322" y="5178038"/>
            <a:ext cx="1225725" cy="203641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7920687" y="1224869"/>
            <a:ext cx="3642985" cy="64633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Permite arrastrar archivos de imagen</a:t>
            </a:r>
            <a:b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directamente al área de edición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4DF7CFFB-F2AD-4C90-871E-F8655F0CFC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5063" y="1972600"/>
            <a:ext cx="7504600" cy="597111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60A85369-6B26-429C-9D20-43019C1FC22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4062" y="2582580"/>
            <a:ext cx="3178867" cy="167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260791"/>
      </p:ext>
    </p:extLst>
  </p:cSld>
  <p:clrMapOvr>
    <a:masterClrMapping/>
  </p:clrMapOvr>
  <p:transition spd="med"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02BCCBAF-5210-4BC7-9400-E4E3672548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7190" y="1834885"/>
            <a:ext cx="5295156" cy="3255114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Examinar repositorios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1138298" y="2803096"/>
            <a:ext cx="1440160" cy="432048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9" name="CuadroTexto 8"/>
          <p:cNvSpPr txBox="1"/>
          <p:nvPr/>
        </p:nvSpPr>
        <p:spPr>
          <a:xfrm>
            <a:off x="4189326" y="2020198"/>
            <a:ext cx="730713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Vistas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4" name="Conector recto de flecha 13"/>
          <p:cNvCxnSpPr/>
          <p:nvPr/>
        </p:nvCxnSpPr>
        <p:spPr>
          <a:xfrm flipV="1">
            <a:off x="2578458" y="2848041"/>
            <a:ext cx="1976224" cy="36553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8088" y="4297955"/>
            <a:ext cx="2886096" cy="15478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43" name="Conector recto de flecha 42"/>
          <p:cNvCxnSpPr/>
          <p:nvPr/>
        </p:nvCxnSpPr>
        <p:spPr>
          <a:xfrm flipV="1">
            <a:off x="6096000" y="4487958"/>
            <a:ext cx="792088" cy="14649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ángulo 16"/>
          <p:cNvSpPr/>
          <p:nvPr/>
        </p:nvSpPr>
        <p:spPr>
          <a:xfrm>
            <a:off x="5663952" y="1037926"/>
            <a:ext cx="62367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2200" dirty="0">
                <a:latin typeface="Cambria" panose="02040503050406030204" pitchFamily="18" charset="0"/>
              </a:rPr>
              <a:t>Archivos locales, archivos privados, Google Drive</a:t>
            </a:r>
            <a:endParaRPr lang="es-ES" sz="2200" dirty="0">
              <a:latin typeface="Cambria" panose="02040503050406030204" pitchFamily="18" charset="0"/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882" y="5165317"/>
            <a:ext cx="1785951" cy="523879"/>
          </a:xfrm>
          <a:prstGeom prst="rect">
            <a:avLst/>
          </a:prstGeom>
        </p:spPr>
      </p:pic>
      <p:cxnSp>
        <p:nvCxnSpPr>
          <p:cNvPr id="48" name="Conector recto de flecha 47"/>
          <p:cNvCxnSpPr>
            <a:cxnSpLocks/>
          </p:cNvCxnSpPr>
          <p:nvPr/>
        </p:nvCxnSpPr>
        <p:spPr>
          <a:xfrm>
            <a:off x="1713851" y="4193990"/>
            <a:ext cx="0" cy="971327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ángulo redondeado 50"/>
          <p:cNvSpPr/>
          <p:nvPr/>
        </p:nvSpPr>
        <p:spPr>
          <a:xfrm>
            <a:off x="1173849" y="3931278"/>
            <a:ext cx="968542" cy="262712"/>
          </a:xfrm>
          <a:prstGeom prst="roundRect">
            <a:avLst/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s-ES"/>
          </a:p>
        </p:txBody>
      </p:sp>
      <p:sp>
        <p:nvSpPr>
          <p:cNvPr id="47" name="CuadroTexto 46"/>
          <p:cNvSpPr txBox="1"/>
          <p:nvPr/>
        </p:nvSpPr>
        <p:spPr>
          <a:xfrm>
            <a:off x="1081835" y="5795972"/>
            <a:ext cx="3441520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Tras identificarse se accede a Drive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61112388"/>
      </p:ext>
    </p:extLst>
  </p:cSld>
  <p:clrMapOvr>
    <a:masterClrMapping/>
  </p:clrMapOvr>
  <p:transition spd="med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7C8F11D-F406-41C0-AE87-C4DFB51AA2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445" y="1602206"/>
            <a:ext cx="9444439" cy="565858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Barra de herramientas secundaria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cxnSp>
        <p:nvCxnSpPr>
          <p:cNvPr id="16" name="Conector recto 15"/>
          <p:cNvCxnSpPr/>
          <p:nvPr/>
        </p:nvCxnSpPr>
        <p:spPr>
          <a:xfrm>
            <a:off x="1387770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1156938" y="2678227"/>
            <a:ext cx="461665" cy="10785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Subrayado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8" name="Conector recto 17"/>
          <p:cNvCxnSpPr/>
          <p:nvPr/>
        </p:nvCxnSpPr>
        <p:spPr>
          <a:xfrm>
            <a:off x="1851680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uadroTexto 18"/>
          <p:cNvSpPr txBox="1"/>
          <p:nvPr/>
        </p:nvSpPr>
        <p:spPr>
          <a:xfrm>
            <a:off x="1620848" y="2678227"/>
            <a:ext cx="461665" cy="871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Tachado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0" name="Conector recto 19"/>
          <p:cNvCxnSpPr/>
          <p:nvPr/>
        </p:nvCxnSpPr>
        <p:spPr>
          <a:xfrm>
            <a:off x="2313345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2082513" y="2678227"/>
            <a:ext cx="461665" cy="10044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Subíndice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2" name="Conector recto 21"/>
          <p:cNvCxnSpPr/>
          <p:nvPr/>
        </p:nvCxnSpPr>
        <p:spPr>
          <a:xfrm>
            <a:off x="2775010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uadroTexto 22"/>
          <p:cNvSpPr txBox="1"/>
          <p:nvPr/>
        </p:nvSpPr>
        <p:spPr>
          <a:xfrm>
            <a:off x="2544178" y="2678227"/>
            <a:ext cx="461665" cy="120000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Superíndice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4" name="Conector recto 23"/>
          <p:cNvCxnSpPr/>
          <p:nvPr/>
        </p:nvCxnSpPr>
        <p:spPr>
          <a:xfrm>
            <a:off x="3374504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3143672" y="2678227"/>
            <a:ext cx="461665" cy="23666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Alineación a la izquierda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26" name="Conector recto 25"/>
          <p:cNvCxnSpPr/>
          <p:nvPr/>
        </p:nvCxnSpPr>
        <p:spPr>
          <a:xfrm>
            <a:off x="3836169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/>
          <p:cNvSpPr txBox="1"/>
          <p:nvPr/>
        </p:nvSpPr>
        <p:spPr>
          <a:xfrm>
            <a:off x="3605337" y="2678227"/>
            <a:ext cx="461665" cy="18298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Alineación al cetro</a:t>
            </a:r>
            <a:endParaRPr lang="es-ES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cxnSp>
        <p:nvCxnSpPr>
          <p:cNvPr id="28" name="Conector recto 27"/>
          <p:cNvCxnSpPr/>
          <p:nvPr/>
        </p:nvCxnSpPr>
        <p:spPr>
          <a:xfrm>
            <a:off x="4297834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uadroTexto 28"/>
          <p:cNvSpPr txBox="1"/>
          <p:nvPr/>
        </p:nvSpPr>
        <p:spPr>
          <a:xfrm>
            <a:off x="4067002" y="2678227"/>
            <a:ext cx="461665" cy="226619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Alineación a la derecha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Abrir llave 6"/>
          <p:cNvSpPr/>
          <p:nvPr/>
        </p:nvSpPr>
        <p:spPr>
          <a:xfrm rot="16200000">
            <a:off x="4262218" y="4138365"/>
            <a:ext cx="249758" cy="2287413"/>
          </a:xfrm>
          <a:prstGeom prst="leftBrace">
            <a:avLst>
              <a:gd name="adj1" fmla="val 79167"/>
              <a:gd name="adj2" fmla="val 50000"/>
            </a:avLst>
          </a:prstGeom>
          <a:ln w="38100">
            <a:solidFill>
              <a:srgbClr val="FFC000"/>
            </a:solidFill>
            <a:tailEnd type="none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3949679" y="5483866"/>
            <a:ext cx="861261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Párrafo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0" name="Conector recto 29"/>
          <p:cNvCxnSpPr/>
          <p:nvPr/>
        </p:nvCxnSpPr>
        <p:spPr>
          <a:xfrm>
            <a:off x="4892468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4661636" y="2678227"/>
            <a:ext cx="461665" cy="209903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Sangrar a la izquierda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2" name="Conector recto 31"/>
          <p:cNvCxnSpPr/>
          <p:nvPr/>
        </p:nvCxnSpPr>
        <p:spPr>
          <a:xfrm>
            <a:off x="5359057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5128225" y="2678227"/>
            <a:ext cx="461665" cy="199856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Sangrar a la derecha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4" name="Conector recto 33"/>
          <p:cNvCxnSpPr/>
          <p:nvPr/>
        </p:nvCxnSpPr>
        <p:spPr>
          <a:xfrm>
            <a:off x="5957761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5726929" y="2678227"/>
            <a:ext cx="461665" cy="204075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Editor de ecuaciones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6" name="Conector recto 35"/>
          <p:cNvCxnSpPr/>
          <p:nvPr/>
        </p:nvCxnSpPr>
        <p:spPr>
          <a:xfrm>
            <a:off x="6414304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uadroTexto 36"/>
          <p:cNvSpPr txBox="1"/>
          <p:nvPr/>
        </p:nvSpPr>
        <p:spPr>
          <a:xfrm>
            <a:off x="6183472" y="2678227"/>
            <a:ext cx="461665" cy="162038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Insertar símbolo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38" name="Conector recto 37"/>
          <p:cNvCxnSpPr/>
          <p:nvPr/>
        </p:nvCxnSpPr>
        <p:spPr>
          <a:xfrm>
            <a:off x="6892381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uadroTexto 38"/>
          <p:cNvSpPr txBox="1"/>
          <p:nvPr/>
        </p:nvSpPr>
        <p:spPr>
          <a:xfrm>
            <a:off x="6661549" y="2678227"/>
            <a:ext cx="461665" cy="134504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Insertar tabla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0" name="Conector recto 39"/>
          <p:cNvCxnSpPr/>
          <p:nvPr/>
        </p:nvCxnSpPr>
        <p:spPr>
          <a:xfrm>
            <a:off x="7370458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7139626" y="2678227"/>
            <a:ext cx="461665" cy="149733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Quitar formato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2" name="Conector recto 41"/>
          <p:cNvCxnSpPr/>
          <p:nvPr/>
        </p:nvCxnSpPr>
        <p:spPr>
          <a:xfrm>
            <a:off x="7959399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uadroTexto 43"/>
          <p:cNvSpPr txBox="1"/>
          <p:nvPr/>
        </p:nvSpPr>
        <p:spPr>
          <a:xfrm>
            <a:off x="7728567" y="2678227"/>
            <a:ext cx="461665" cy="96597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Deshacer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5" name="Conector recto 44"/>
          <p:cNvCxnSpPr/>
          <p:nvPr/>
        </p:nvCxnSpPr>
        <p:spPr>
          <a:xfrm>
            <a:off x="8412688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CuadroTexto 45"/>
          <p:cNvSpPr txBox="1"/>
          <p:nvPr/>
        </p:nvSpPr>
        <p:spPr>
          <a:xfrm>
            <a:off x="8181856" y="2678227"/>
            <a:ext cx="461665" cy="8545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Rehacer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7" name="Conector recto 46"/>
          <p:cNvCxnSpPr/>
          <p:nvPr/>
        </p:nvCxnSpPr>
        <p:spPr>
          <a:xfrm>
            <a:off x="8991128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uadroTexto 47"/>
          <p:cNvSpPr txBox="1"/>
          <p:nvPr/>
        </p:nvSpPr>
        <p:spPr>
          <a:xfrm>
            <a:off x="8760296" y="2678227"/>
            <a:ext cx="461665" cy="301088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Comprobación de accesibilidad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49" name="Conector recto 48"/>
          <p:cNvCxnSpPr/>
          <p:nvPr/>
        </p:nvCxnSpPr>
        <p:spPr>
          <a:xfrm>
            <a:off x="9501505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9270673" y="2678227"/>
            <a:ext cx="461665" cy="297094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Ayudante de lector de pantalla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1" name="Conector recto 50"/>
          <p:cNvCxnSpPr/>
          <p:nvPr/>
        </p:nvCxnSpPr>
        <p:spPr>
          <a:xfrm>
            <a:off x="10040677" y="2143419"/>
            <a:ext cx="0" cy="476253"/>
          </a:xfrm>
          <a:prstGeom prst="line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9809845" y="2678227"/>
            <a:ext cx="461665" cy="191962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none" rtlCol="0">
            <a:spAutoFit/>
          </a:bodyPr>
          <a:lstStyle/>
          <a:p>
            <a:pPr lvl="0" algn="r">
              <a:spcAft>
                <a:spcPts val="600"/>
              </a:spcAft>
            </a:pPr>
            <a:r>
              <a:rPr lang="es-ES_tradnl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Editar código HTML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1894670"/>
      </p:ext>
    </p:extLst>
  </p:cSld>
  <p:clrMapOvr>
    <a:masterClrMapping/>
  </p:clrMapOvr>
  <p:transition spd="med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B523473-871C-4F1A-95B2-00A7DEDFB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524" y="1571741"/>
            <a:ext cx="4094680" cy="4724631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Editor de ecuaciones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16" y="1628800"/>
            <a:ext cx="333377" cy="280990"/>
          </a:xfrm>
          <a:prstGeom prst="rect">
            <a:avLst/>
          </a:prstGeom>
        </p:spPr>
      </p:pic>
      <p:cxnSp>
        <p:nvCxnSpPr>
          <p:cNvPr id="12" name="Conector recto de flecha 11"/>
          <p:cNvCxnSpPr/>
          <p:nvPr/>
        </p:nvCxnSpPr>
        <p:spPr>
          <a:xfrm flipH="1">
            <a:off x="3459822" y="3717032"/>
            <a:ext cx="2664296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uadroTexto 12"/>
          <p:cNvSpPr txBox="1"/>
          <p:nvPr/>
        </p:nvSpPr>
        <p:spPr>
          <a:xfrm>
            <a:off x="6194957" y="3491519"/>
            <a:ext cx="5373651" cy="7232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 puede escribir directamente en </a:t>
            </a:r>
            <a:r>
              <a:rPr lang="es-ES_tradn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LaTeX</a:t>
            </a:r>
            <a:endParaRPr lang="es-ES_tradn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Pulsar botones y escribir directamente otros elementos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53" name="Conector recto de flecha 52"/>
          <p:cNvCxnSpPr/>
          <p:nvPr/>
        </p:nvCxnSpPr>
        <p:spPr>
          <a:xfrm flipH="1">
            <a:off x="3654092" y="5232812"/>
            <a:ext cx="2664296" cy="0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uadroTexto 53"/>
          <p:cNvSpPr txBox="1"/>
          <p:nvPr/>
        </p:nvSpPr>
        <p:spPr>
          <a:xfrm>
            <a:off x="6349920" y="5048146"/>
            <a:ext cx="4032579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Aquí se </a:t>
            </a:r>
            <a:r>
              <a:rPr lang="es-ES_tradn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previsualiza</a:t>
            </a: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la fórmula resultante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00199386"/>
      </p:ext>
    </p:extLst>
  </p:cSld>
  <p:clrMapOvr>
    <a:masterClrMapping/>
  </p:clrMapOvr>
  <p:transition spd="med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>
            <a:extLst>
              <a:ext uri="{FF2B5EF4-FFF2-40B4-BE49-F238E27FC236}">
                <a16:creationId xmlns:a16="http://schemas.microsoft.com/office/drawing/2014/main" id="{63D6836B-9959-4D29-899B-4E21D6D76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4032" y="2003625"/>
            <a:ext cx="4381500" cy="28194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Insertar carácter y crear tabla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_tradnl" sz="2200" dirty="0"/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539" y="1667763"/>
            <a:ext cx="338140" cy="29527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98BE70F-2D83-4719-9D38-428C704B4B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4368" y="1577619"/>
            <a:ext cx="3629025" cy="4619625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93961B55-15E1-4791-ABF8-0FEA878CCB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312" y="1634776"/>
            <a:ext cx="361950" cy="32385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AD5CBC06-78C3-4D80-BD77-DF69923BC1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9598" y="3909020"/>
            <a:ext cx="200025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28714"/>
      </p:ext>
    </p:extLst>
  </p:cSld>
  <p:clrMapOvr>
    <a:masterClrMapping/>
  </p:clrMapOvr>
  <p:transition spd="med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Editor HTML </a:t>
            </a:r>
            <a:r>
              <a:rPr lang="es-ES" dirty="0" err="1"/>
              <a:t>Atto</a:t>
            </a:r>
            <a:endParaRPr lang="es-ES" dirty="0">
              <a:latin typeface="Consolas" pitchFamily="49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s-ES" dirty="0"/>
              <a:t>Página</a:t>
            </a:r>
            <a:r>
              <a:rPr lang="en-US" dirty="0"/>
              <a:t> </a:t>
            </a:r>
            <a:fld id="{042AED99-7FB4-404E-8A97-64753DCE42E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Editores de Moodle 3.4</a:t>
            </a:r>
          </a:p>
        </p:txBody>
      </p:sp>
      <p:sp>
        <p:nvSpPr>
          <p:cNvPr id="11" name="2 Marcador de contenido"/>
          <p:cNvSpPr>
            <a:spLocks noGrp="1"/>
          </p:cNvSpPr>
          <p:nvPr>
            <p:ph idx="1"/>
          </p:nvPr>
        </p:nvSpPr>
        <p:spPr>
          <a:xfrm>
            <a:off x="609600" y="936430"/>
            <a:ext cx="10972800" cy="5110178"/>
          </a:xfrm>
        </p:spPr>
        <p:txBody>
          <a:bodyPr>
            <a:noAutofit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accent3"/>
              </a:buClr>
              <a:buSzPct val="95000"/>
              <a:buNone/>
            </a:pPr>
            <a:r>
              <a:rPr lang="es-ES_tradnl" sz="2800" i="1" dirty="0">
                <a:solidFill>
                  <a:schemeClr val="bg2">
                    <a:lumMod val="20000"/>
                    <a:lumOff val="80000"/>
                  </a:schemeClr>
                </a:solidFill>
              </a:rPr>
              <a:t>Accesibilidad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s-ES_tradnl" sz="2200" dirty="0"/>
              <a:t>Comprobación de la accesibilidad del contenido generado</a:t>
            </a:r>
          </a:p>
          <a:p>
            <a:pPr lvl="1" indent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s-ES" sz="22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02" y="2204864"/>
            <a:ext cx="4795873" cy="1123958"/>
          </a:xfrm>
          <a:prstGeom prst="rect">
            <a:avLst/>
          </a:prstGeom>
        </p:spPr>
      </p:pic>
      <p:cxnSp>
        <p:nvCxnSpPr>
          <p:cNvPr id="13" name="Conector recto de flecha 12"/>
          <p:cNvCxnSpPr/>
          <p:nvPr/>
        </p:nvCxnSpPr>
        <p:spPr>
          <a:xfrm flipV="1">
            <a:off x="4943872" y="2733120"/>
            <a:ext cx="2160240" cy="1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7176120" y="2528551"/>
            <a:ext cx="3384901" cy="36933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s-ES_tradn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Requiere edición del código HTML</a:t>
            </a:r>
            <a:endParaRPr lang="es-E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02" y="3493959"/>
            <a:ext cx="4781585" cy="2071703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144" y="3491519"/>
            <a:ext cx="2394791" cy="2638182"/>
          </a:xfrm>
          <a:prstGeom prst="rect">
            <a:avLst/>
          </a:prstGeom>
        </p:spPr>
      </p:pic>
      <p:cxnSp>
        <p:nvCxnSpPr>
          <p:cNvPr id="21" name="Conector recto de flecha 20"/>
          <p:cNvCxnSpPr/>
          <p:nvPr/>
        </p:nvCxnSpPr>
        <p:spPr>
          <a:xfrm flipH="1" flipV="1">
            <a:off x="5596679" y="4720970"/>
            <a:ext cx="2227513" cy="1"/>
          </a:xfrm>
          <a:prstGeom prst="straightConnector1">
            <a:avLst/>
          </a:prstGeom>
          <a:ln w="38100">
            <a:solidFill>
              <a:srgbClr val="FFC000"/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n 6">
            <a:extLst>
              <a:ext uri="{FF2B5EF4-FFF2-40B4-BE49-F238E27FC236}">
                <a16:creationId xmlns:a16="http://schemas.microsoft.com/office/drawing/2014/main" id="{4412879E-FCF7-43A1-86C5-0DDC415507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626" y="2223370"/>
            <a:ext cx="333375" cy="31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64945"/>
      </p:ext>
    </p:extLst>
  </p:cSld>
  <p:clrMapOvr>
    <a:masterClrMapping/>
  </p:clrMapOvr>
  <p:transition spd="med"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zul cálido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>
          <a:solidFill>
            <a:srgbClr val="FFC000"/>
          </a:solidFill>
          <a:tailEnd type="none" w="lg" len="lg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wrap="none" rtlCol="0">
        <a:spAutoFit/>
      </a:bodyPr>
      <a:lstStyle>
        <a:defPPr>
          <a:spcAft>
            <a:spcPts val="600"/>
          </a:spcAft>
          <a:defRPr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tx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63064</TotalTime>
  <Words>542</Words>
  <Application>Microsoft Office PowerPoint</Application>
  <PresentationFormat>Panorámica</PresentationFormat>
  <Paragraphs>178</Paragraphs>
  <Slides>18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25" baseType="lpstr">
      <vt:lpstr>Calibri</vt:lpstr>
      <vt:lpstr>Cambria</vt:lpstr>
      <vt:lpstr>Consolas</vt:lpstr>
      <vt:lpstr>Constantia</vt:lpstr>
      <vt:lpstr>Wingdings</vt:lpstr>
      <vt:lpstr>Wingdings 2</vt:lpstr>
      <vt:lpstr>Flow</vt:lpstr>
      <vt:lpstr>Editores de Moodle 3.4</vt:lpstr>
      <vt:lpstr>Editores de Moodle 3.4</vt:lpstr>
      <vt:lpstr>Editor HTML Atto</vt:lpstr>
      <vt:lpstr>Editor HTML Atto</vt:lpstr>
      <vt:lpstr>Editor HTML Atto</vt:lpstr>
      <vt:lpstr>Editor HTML Atto</vt:lpstr>
      <vt:lpstr>Editor HTML Atto</vt:lpstr>
      <vt:lpstr>Editor HTML Atto</vt:lpstr>
      <vt:lpstr>Editor HTML Atto</vt:lpstr>
      <vt:lpstr>Editor HTML Atto</vt:lpstr>
      <vt:lpstr>Editor TinyMCE HTML</vt:lpstr>
      <vt:lpstr>Editor TinyMCE HTML</vt:lpstr>
      <vt:lpstr>Editor TinyMCE HTML</vt:lpstr>
      <vt:lpstr>Editor TinyMCE HTML</vt:lpstr>
      <vt:lpstr>Editor TinyMCE HTML</vt:lpstr>
      <vt:lpstr>Editor TinyMCE HTML</vt:lpstr>
      <vt:lpstr>Editor TinyMCE HTML</vt:lpstr>
      <vt:lpstr>Editores de Moodle</vt:lpstr>
    </vt:vector>
  </TitlesOfParts>
  <Company>UCM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programación</dc:title>
  <dc:creator>Luis</dc:creator>
  <cp:lastModifiedBy>Adrián</cp:lastModifiedBy>
  <cp:revision>1639</cp:revision>
  <cp:lastPrinted>2016-06-25T17:36:34Z</cp:lastPrinted>
  <dcterms:created xsi:type="dcterms:W3CDTF">2010-03-20T08:32:51Z</dcterms:created>
  <dcterms:modified xsi:type="dcterms:W3CDTF">2018-11-21T12:40:15Z</dcterms:modified>
</cp:coreProperties>
</file>